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6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454" y="-86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6619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7412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25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7289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2129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9316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0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551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843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5716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0349E-5B4F-4D6A-97B0-EF839295CBDD}" type="datetimeFigureOut">
              <a:rPr lang="de-DE" smtClean="0"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49BB6-777D-49E1-B11D-597C56548378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8414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3E1603"/>
                </a:solidFill>
                <a:latin typeface="Interval" pitchFamily="50" charset="0"/>
              </a:defRPr>
            </a:lvl1pPr>
          </a:lstStyle>
          <a:p>
            <a:fld id="{DF10349E-5B4F-4D6A-97B0-EF839295CBDD}" type="datetimeFigureOut">
              <a:rPr lang="de-DE" smtClean="0"/>
              <a:pPr/>
              <a:t>01.09.2015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E1603"/>
                </a:solidFill>
                <a:latin typeface="Interval" pitchFamily="50" charset="0"/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3E1603"/>
                </a:solidFill>
                <a:latin typeface="Interval" pitchFamily="50" charset="0"/>
              </a:defRPr>
            </a:lvl1pPr>
          </a:lstStyle>
          <a:p>
            <a:fld id="{F8F49BB6-777D-49E1-B11D-597C56548378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918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3E1603"/>
          </a:solidFill>
          <a:latin typeface="Interv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3E1603"/>
          </a:solidFill>
          <a:latin typeface="Interv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3E1603"/>
          </a:solidFill>
          <a:latin typeface="Interv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3E1603"/>
          </a:solidFill>
          <a:latin typeface="Interv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3E1603"/>
          </a:solidFill>
          <a:latin typeface="Interv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3E1603"/>
          </a:solidFill>
          <a:latin typeface="Interv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geisternderwahlkampf.de/grossflachen.html" TargetMode="External"/><Relationship Id="rId2" Type="http://schemas.openxmlformats.org/officeDocument/2006/relationships/hyperlink" Target="http://www.begeisternderwahlkampf.de/plakatierung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egeisternderwahlkampf.de/promotion.html" TargetMode="External"/><Relationship Id="rId4" Type="http://schemas.openxmlformats.org/officeDocument/2006/relationships/hyperlink" Target="http://www.begeisternderwahlkampf.de/drucksachen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1027" name="Picture 3" descr="X:\Dropbox\BW - Public.bc_imported\Marketing\003_Online\Shop\Startseite2015\Fotolia_86349403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4066" y="-1"/>
            <a:ext cx="10450066" cy="697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080" y="2134597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solidFill>
                  <a:schemeClr val="bg1"/>
                </a:solidFill>
                <a:latin typeface="Interval" pitchFamily="50" charset="0"/>
              </a:rPr>
              <a:t>Es geht wieder los!</a:t>
            </a:r>
            <a:endParaRPr lang="de-DE" sz="3600" dirty="0">
              <a:solidFill>
                <a:schemeClr val="bg1"/>
              </a:solidFill>
              <a:latin typeface="Interval" pitchFamily="50" charset="0"/>
            </a:endParaRPr>
          </a:p>
        </p:txBody>
      </p:sp>
      <p:pic>
        <p:nvPicPr>
          <p:cNvPr id="1030" name="Picture 6" descr="X:\Dropbox\BW - Public.bc_imported\Marketing\Logo\bw-logo-5cm300dpi_weis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0" y="976016"/>
            <a:ext cx="3584576" cy="101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59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dirty="0" smtClean="0"/>
              <a:t>Ihre Wahlkampf-Zentrale im Internet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2060848"/>
            <a:ext cx="8915400" cy="406531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de-DE" sz="2400" b="1" dirty="0"/>
          </a:p>
          <a:p>
            <a:r>
              <a:rPr lang="de-DE" sz="2400" dirty="0" smtClean="0"/>
              <a:t>Leistungsfähige </a:t>
            </a:r>
            <a:r>
              <a:rPr lang="de-DE" sz="2400" dirty="0"/>
              <a:t>Produktion </a:t>
            </a:r>
            <a:r>
              <a:rPr lang="de-DE" sz="2400" dirty="0" smtClean="0"/>
              <a:t>&amp; </a:t>
            </a:r>
            <a:r>
              <a:rPr lang="de-DE" sz="2400" dirty="0"/>
              <a:t>kurze Lieferzeiten</a:t>
            </a:r>
          </a:p>
          <a:p>
            <a:r>
              <a:rPr lang="de-DE" sz="2400" dirty="0"/>
              <a:t>Transparente Preise (immer inkl. MwSt und Versandkosten)</a:t>
            </a:r>
          </a:p>
          <a:p>
            <a:r>
              <a:rPr lang="de-DE" sz="2400" dirty="0"/>
              <a:t>Innovative </a:t>
            </a:r>
            <a:r>
              <a:rPr lang="de-DE" sz="2400" dirty="0" smtClean="0"/>
              <a:t>Wahlkampf-Produkte</a:t>
            </a:r>
            <a:endParaRPr lang="de-DE" sz="2400" dirty="0"/>
          </a:p>
          <a:p>
            <a:r>
              <a:rPr lang="de-DE" sz="2400" dirty="0"/>
              <a:t>Alle Wahlkampf-Materialien </a:t>
            </a:r>
            <a:r>
              <a:rPr lang="de-DE" sz="2400" dirty="0" smtClean="0"/>
              <a:t>aus </a:t>
            </a:r>
            <a:r>
              <a:rPr lang="de-DE" sz="2400" dirty="0"/>
              <a:t>einer Hand</a:t>
            </a:r>
          </a:p>
          <a:p>
            <a:r>
              <a:rPr lang="de-DE" sz="2400" dirty="0"/>
              <a:t>Bestellen und Informieren </a:t>
            </a:r>
            <a:r>
              <a:rPr lang="de-DE" sz="2400" dirty="0" smtClean="0"/>
              <a:t>im Online-Shop</a:t>
            </a:r>
            <a:endParaRPr lang="de-DE" sz="2400" dirty="0"/>
          </a:p>
          <a:p>
            <a:r>
              <a:rPr lang="de-DE" sz="2400" dirty="0"/>
              <a:t>Attraktive Preise und Rabatte für Wahlkämpfer, die unsere breite Produktpalette nutzen</a:t>
            </a:r>
          </a:p>
          <a:p>
            <a:r>
              <a:rPr lang="de-DE" sz="2400" dirty="0"/>
              <a:t>uvm.</a:t>
            </a:r>
          </a:p>
          <a:p>
            <a:pPr marL="0" indent="0">
              <a:buNone/>
            </a:pP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199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dirty="0" smtClean="0"/>
              <a:t>Der Vertrauensbonus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dirty="0" smtClean="0"/>
              <a:t>Wir bedanken uns für Ihr Vertrauen mit einem Bonus:</a:t>
            </a:r>
          </a:p>
          <a:p>
            <a:pPr marL="0" indent="0">
              <a:buNone/>
            </a:pPr>
            <a:r>
              <a:rPr lang="de-DE" sz="2000" dirty="0" smtClean="0"/>
              <a:t/>
            </a:r>
            <a:br>
              <a:rPr lang="de-DE" sz="2000" dirty="0" smtClean="0"/>
            </a:br>
            <a:endParaRPr lang="de-DE" sz="2000" dirty="0" smtClean="0"/>
          </a:p>
          <a:p>
            <a:pPr marL="0" indent="0">
              <a:buNone/>
            </a:pPr>
            <a:r>
              <a:rPr lang="de-DE" sz="2400" dirty="0" smtClean="0"/>
              <a:t>4</a:t>
            </a:r>
            <a:r>
              <a:rPr lang="de-DE" sz="2400" dirty="0"/>
              <a:t>% Rabatt, wenn Ihr Warenkorb Artikel aus 2 Kategorien enthält</a:t>
            </a:r>
            <a:br>
              <a:rPr lang="de-DE" sz="2400" dirty="0"/>
            </a:br>
            <a:r>
              <a:rPr lang="de-DE" sz="2400" dirty="0"/>
              <a:t>5% Rabatt, wenn Ihr Warenkorb Artikel aus 3 Kategorien enthält</a:t>
            </a:r>
            <a:br>
              <a:rPr lang="de-DE" sz="2400" dirty="0"/>
            </a:br>
            <a:r>
              <a:rPr lang="de-DE" sz="2400" dirty="0"/>
              <a:t>6% Rabatt, wenn Ihr Warenkorb Artikel aus 4 Kategorien enthält</a:t>
            </a:r>
          </a:p>
          <a:p>
            <a:pPr marL="0" indent="0">
              <a:buNone/>
            </a:pPr>
            <a:endParaRPr lang="de-DE" sz="2400" dirty="0" smtClean="0"/>
          </a:p>
          <a:p>
            <a:pPr marL="0" indent="0">
              <a:buNone/>
            </a:pP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Unsere </a:t>
            </a:r>
            <a:r>
              <a:rPr lang="de-DE" sz="2400" dirty="0"/>
              <a:t>Kategorien:</a:t>
            </a:r>
            <a:br>
              <a:rPr lang="de-DE" sz="2400" dirty="0"/>
            </a:br>
            <a:r>
              <a:rPr lang="de-DE" sz="2400" dirty="0">
                <a:hlinkClick r:id="rId2"/>
              </a:rPr>
              <a:t>Plakatierung</a:t>
            </a:r>
            <a:r>
              <a:rPr lang="de-DE" sz="2400" dirty="0"/>
              <a:t> | </a:t>
            </a:r>
            <a:r>
              <a:rPr lang="de-DE" sz="2400" dirty="0">
                <a:hlinkClick r:id="rId3"/>
              </a:rPr>
              <a:t>Großflächen</a:t>
            </a:r>
            <a:r>
              <a:rPr lang="de-DE" sz="2400" dirty="0"/>
              <a:t> | </a:t>
            </a:r>
            <a:r>
              <a:rPr lang="de-DE" sz="2400" dirty="0">
                <a:hlinkClick r:id="rId4"/>
              </a:rPr>
              <a:t>Drucksachen</a:t>
            </a:r>
            <a:r>
              <a:rPr lang="de-DE" sz="2400" dirty="0"/>
              <a:t> | </a:t>
            </a:r>
            <a:r>
              <a:rPr lang="de-DE" sz="2400" dirty="0" smtClean="0">
                <a:hlinkClick r:id="rId5"/>
              </a:rPr>
              <a:t>Werbeartikel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62766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Spendenbriefe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064" y="1600201"/>
            <a:ext cx="8915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800" dirty="0" smtClean="0"/>
              <a:t>Wir schreiben Ihre Spendenbriefe in maschineller Handschrift per Füllfederhalter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sz="2000" dirty="0"/>
              <a:t>- für Großauflagen </a:t>
            </a:r>
            <a:r>
              <a:rPr lang="de-DE" sz="2000" dirty="0" smtClean="0"/>
              <a:t>geeignet</a:t>
            </a:r>
            <a:br>
              <a:rPr lang="de-DE" sz="2000" dirty="0" smtClean="0"/>
            </a:br>
            <a:r>
              <a:rPr lang="de-DE" sz="2000" dirty="0"/>
              <a:t>- ca. </a:t>
            </a:r>
            <a:r>
              <a:rPr lang="de-DE" sz="2000" b="1" dirty="0"/>
              <a:t>100% Öffnungsrate</a:t>
            </a:r>
            <a:r>
              <a:rPr lang="de-DE" sz="2000" dirty="0"/>
              <a:t> </a:t>
            </a:r>
            <a:r>
              <a:rPr lang="de-DE" sz="2000" dirty="0" smtClean="0"/>
              <a:t/>
            </a:r>
            <a:br>
              <a:rPr lang="de-DE" sz="2000" dirty="0" smtClean="0"/>
            </a:br>
            <a:r>
              <a:rPr lang="de-DE" sz="2000" dirty="0" smtClean="0"/>
              <a:t>  Ihrer Mailings</a:t>
            </a:r>
            <a:br>
              <a:rPr lang="de-DE" sz="2000" dirty="0" smtClean="0"/>
            </a:br>
            <a:r>
              <a:rPr lang="de-DE" sz="2000" dirty="0"/>
              <a:t>- maschinell </a:t>
            </a:r>
            <a:r>
              <a:rPr lang="de-DE" sz="2000" dirty="0" smtClean="0"/>
              <a:t>produziert</a:t>
            </a:r>
            <a:endParaRPr lang="de-DE" sz="2800" dirty="0"/>
          </a:p>
          <a:p>
            <a:pPr marL="0" indent="0">
              <a:buNone/>
            </a:pPr>
            <a:endParaRPr lang="de-DE" dirty="0" smtClean="0"/>
          </a:p>
        </p:txBody>
      </p:sp>
      <p:pic>
        <p:nvPicPr>
          <p:cNvPr id="4098" name="Picture 2" descr="Erober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832" y="2852935"/>
            <a:ext cx="7429500" cy="49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12840" y="5951021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latin typeface="Interval" pitchFamily="50" charset="0"/>
              </a:rPr>
              <a:t>Kostenlose Muster &amp; Infos</a:t>
            </a:r>
          </a:p>
          <a:p>
            <a:r>
              <a:rPr lang="de-DE" dirty="0" smtClean="0">
                <a:latin typeface="Interval" pitchFamily="50" charset="0"/>
              </a:rPr>
              <a:t>www.begeisternderwahlkampf.de/drucksachen.html#eroberin</a:t>
            </a:r>
            <a:endParaRPr lang="de-DE" dirty="0">
              <a:latin typeface="Interva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05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X:\Dropbox\BW - Public.bc_imported\Produkte_Dienstleistungen\006_Das Vordermann-Plakat\Marketing\bilder\_DSC5019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048" y="692696"/>
            <a:ext cx="4249480" cy="636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de-DE" dirty="0" smtClean="0"/>
              <a:t>Das Vordermann-Plakat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600201"/>
            <a:ext cx="4817740" cy="4525963"/>
          </a:xfrm>
        </p:spPr>
        <p:txBody>
          <a:bodyPr/>
          <a:lstStyle/>
          <a:p>
            <a:pPr marL="0" indent="0">
              <a:buNone/>
            </a:pPr>
            <a:r>
              <a:rPr lang="de-DE" sz="2400" dirty="0" smtClean="0"/>
              <a:t>Hochwertiges Wahlplakat, </a:t>
            </a:r>
            <a:br>
              <a:rPr lang="de-DE" sz="2400" dirty="0" smtClean="0"/>
            </a:br>
            <a:r>
              <a:rPr lang="de-DE" sz="2400" dirty="0" smtClean="0"/>
              <a:t>das mit Minimalaufwand beim Aufhängen und Entsorgen überzeugt, zu &gt;90% aus Altpapier besteht und dabei unschlagbar günstig ist.</a:t>
            </a:r>
          </a:p>
          <a:p>
            <a:pPr marL="0" indent="0">
              <a:buNone/>
            </a:pPr>
            <a:endParaRPr lang="de-DE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79612" y="5238353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3E1603"/>
                </a:solidFill>
                <a:latin typeface="Interval" pitchFamily="50" charset="0"/>
              </a:rPr>
              <a:t>Kostenlose Muster &amp; Infos:</a:t>
            </a:r>
          </a:p>
          <a:p>
            <a:r>
              <a:rPr lang="de-DE" dirty="0" smtClean="0">
                <a:solidFill>
                  <a:srgbClr val="3E1603"/>
                </a:solidFill>
                <a:latin typeface="Interval" pitchFamily="50" charset="0"/>
              </a:rPr>
              <a:t>www.begeisternderwahlkampf.de/plakatierung.html</a:t>
            </a:r>
          </a:p>
          <a:p>
            <a:endParaRPr lang="de-DE" dirty="0">
              <a:solidFill>
                <a:srgbClr val="3E1603"/>
              </a:solidFill>
              <a:latin typeface="Interva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78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Der Blickfänger</a:t>
            </a:r>
            <a:endParaRPr lang="de-DE" dirty="0"/>
          </a:p>
        </p:txBody>
      </p:sp>
      <p:pic>
        <p:nvPicPr>
          <p:cNvPr id="3074" name="Picture 2" descr="X:\Dropbox\BoxCryptor.bc_imported\Produkte_Dienstleistungen\001_Der Blickfänger\Bilder\06_Justus\b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816" y="1883026"/>
            <a:ext cx="10942532" cy="593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93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5169024" y="1340768"/>
            <a:ext cx="4241676" cy="4741987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vert="horz" lIns="144000" tIns="144000" rIns="144000" bIns="14400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>
                <a:solidFill>
                  <a:srgbClr val="3E1603"/>
                </a:solidFill>
                <a:latin typeface="Interval" pitchFamily="50" charset="0"/>
              </a:rPr>
              <a:t>Fullservice</a:t>
            </a:r>
          </a:p>
          <a:p>
            <a:pPr>
              <a:buFont typeface="Wingdings" pitchFamily="2" charset="2"/>
              <a:buChar char="ü"/>
            </a:pP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>Inkl</a:t>
            </a:r>
            <a:r>
              <a:rPr lang="de-DE" sz="2000" dirty="0">
                <a:solidFill>
                  <a:srgbClr val="3E1603"/>
                </a:solidFill>
                <a:latin typeface="Interval" pitchFamily="50" charset="0"/>
              </a:rPr>
              <a:t>. Auf- und Abbau</a:t>
            </a:r>
          </a:p>
          <a:p>
            <a:pPr>
              <a:buFont typeface="Wingdings" pitchFamily="2" charset="2"/>
              <a:buChar char="ü"/>
            </a:pP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>Haftpflichtversichert</a:t>
            </a:r>
            <a:endParaRPr lang="de-DE" sz="2000" dirty="0">
              <a:solidFill>
                <a:srgbClr val="3E1603"/>
              </a:solidFill>
              <a:latin typeface="Interval" pitchFamily="50" charset="0"/>
            </a:endParaRPr>
          </a:p>
          <a:p>
            <a:pPr>
              <a:buFont typeface="Wingdings" pitchFamily="2" charset="2"/>
              <a:buChar char="ü"/>
            </a:pP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>Online </a:t>
            </a:r>
            <a:r>
              <a:rPr lang="de-DE" sz="2000" dirty="0">
                <a:solidFill>
                  <a:srgbClr val="3E1603"/>
                </a:solidFill>
                <a:latin typeface="Interval" pitchFamily="50" charset="0"/>
              </a:rPr>
              <a:t>buchen </a:t>
            </a: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>und Standorte </a:t>
            </a:r>
            <a:r>
              <a:rPr lang="de-DE" sz="2000" dirty="0">
                <a:solidFill>
                  <a:srgbClr val="3E1603"/>
                </a:solidFill>
                <a:latin typeface="Interval" pitchFamily="50" charset="0"/>
              </a:rPr>
              <a:t>verwalten</a:t>
            </a:r>
          </a:p>
          <a:p>
            <a:pPr marL="0" indent="0">
              <a:buNone/>
            </a:pPr>
            <a:endParaRPr lang="de-DE" sz="2000" dirty="0" smtClean="0">
              <a:solidFill>
                <a:srgbClr val="3E1603"/>
              </a:solidFill>
              <a:latin typeface="Interval" pitchFamily="50" charset="0"/>
            </a:endParaRPr>
          </a:p>
          <a:p>
            <a:pPr marL="0" indent="0">
              <a:buNone/>
            </a:pPr>
            <a:endParaRPr lang="de-DE" sz="3600" dirty="0">
              <a:solidFill>
                <a:srgbClr val="3E1603"/>
              </a:solidFill>
              <a:latin typeface="Interval" pitchFamily="50" charset="0"/>
            </a:endParaRPr>
          </a:p>
          <a:p>
            <a:pPr marL="0" indent="0">
              <a:buNone/>
            </a:pP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>Wir </a:t>
            </a:r>
            <a:r>
              <a:rPr lang="de-DE" sz="2000" dirty="0">
                <a:solidFill>
                  <a:srgbClr val="3E1603"/>
                </a:solidFill>
                <a:latin typeface="Interval" pitchFamily="50" charset="0"/>
              </a:rPr>
              <a:t>bauen die Blickfänger an Ihren Standorten auf.</a:t>
            </a:r>
          </a:p>
          <a:p>
            <a:pPr marL="0" indent="0">
              <a:buNone/>
            </a:pPr>
            <a: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  <a:t/>
            </a:r>
            <a:br>
              <a:rPr lang="de-DE" sz="2000" dirty="0" smtClean="0">
                <a:solidFill>
                  <a:srgbClr val="3E1603"/>
                </a:solidFill>
                <a:latin typeface="Interval" pitchFamily="50" charset="0"/>
              </a:rPr>
            </a:br>
            <a:r>
              <a:rPr lang="de-DE" dirty="0" smtClean="0">
                <a:solidFill>
                  <a:srgbClr val="3E1603"/>
                </a:solidFill>
                <a:latin typeface="Interval" pitchFamily="50" charset="0"/>
              </a:rPr>
              <a:t>Ab </a:t>
            </a:r>
            <a:r>
              <a:rPr lang="de-DE" dirty="0">
                <a:solidFill>
                  <a:srgbClr val="3E1603"/>
                </a:solidFill>
                <a:latin typeface="Interval" pitchFamily="50" charset="0"/>
              </a:rPr>
              <a:t>10 Stück 319,-* </a:t>
            </a:r>
          </a:p>
          <a:p>
            <a:pPr marL="0" indent="0">
              <a:buNone/>
            </a:pPr>
            <a:endParaRPr lang="de-DE" dirty="0">
              <a:latin typeface="Interval" pitchFamily="50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Der Blickfänger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353468"/>
            <a:ext cx="4241676" cy="4729287"/>
          </a:xfrm>
          <a:solidFill>
            <a:schemeClr val="bg1">
              <a:lumMod val="8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144000" tIns="144000" rIns="144000" bIns="144000">
            <a:normAutofit fontScale="92500" lnSpcReduction="10000"/>
          </a:bodyPr>
          <a:lstStyle/>
          <a:p>
            <a:pPr marL="0" indent="0">
              <a:buNone/>
            </a:pPr>
            <a:r>
              <a:rPr lang="de-DE" sz="3800" dirty="0">
                <a:latin typeface="Interval" pitchFamily="50" charset="0"/>
              </a:rPr>
              <a:t>Selbstbau-Set</a:t>
            </a:r>
          </a:p>
          <a:p>
            <a:pPr>
              <a:buFont typeface="Wingdings" pitchFamily="2" charset="2"/>
              <a:buChar char="ü"/>
            </a:pPr>
            <a:r>
              <a:rPr lang="de-DE" sz="2200" dirty="0" smtClean="0">
                <a:latin typeface="Interval" pitchFamily="50" charset="0"/>
              </a:rPr>
              <a:t>Wir </a:t>
            </a:r>
            <a:r>
              <a:rPr lang="de-DE" sz="2200" dirty="0">
                <a:latin typeface="Interval" pitchFamily="50" charset="0"/>
              </a:rPr>
              <a:t>senden Ihnen sämtliche Teile </a:t>
            </a:r>
            <a:r>
              <a:rPr lang="de-DE" sz="2200" b="1" dirty="0" smtClean="0">
                <a:latin typeface="Interval" pitchFamily="50" charset="0"/>
              </a:rPr>
              <a:t>inkl</a:t>
            </a:r>
            <a:r>
              <a:rPr lang="de-DE" sz="2200" b="1" dirty="0">
                <a:latin typeface="Interval" pitchFamily="50" charset="0"/>
              </a:rPr>
              <a:t>. Werbebanner</a:t>
            </a:r>
            <a:r>
              <a:rPr lang="de-DE" sz="2200" dirty="0">
                <a:latin typeface="Interval" pitchFamily="50" charset="0"/>
              </a:rPr>
              <a:t> (kein Kleistern!)</a:t>
            </a:r>
          </a:p>
          <a:p>
            <a:pPr>
              <a:buFont typeface="Wingdings" pitchFamily="2" charset="2"/>
              <a:buChar char="ü"/>
            </a:pPr>
            <a:r>
              <a:rPr lang="de-DE" sz="2200" dirty="0" smtClean="0">
                <a:latin typeface="Interval" pitchFamily="50" charset="0"/>
              </a:rPr>
              <a:t>mit </a:t>
            </a:r>
            <a:r>
              <a:rPr lang="de-DE" sz="2200" dirty="0">
                <a:latin typeface="Interval" pitchFamily="50" charset="0"/>
              </a:rPr>
              <a:t>Video-Anleitung für den Auf- und Abbau (kinderleichter Aufbau)</a:t>
            </a:r>
          </a:p>
          <a:p>
            <a:pPr>
              <a:buFont typeface="Wingdings" pitchFamily="2" charset="2"/>
              <a:buChar char="ü"/>
            </a:pPr>
            <a:r>
              <a:rPr lang="de-DE" sz="2200" dirty="0" smtClean="0">
                <a:latin typeface="Interval" pitchFamily="50" charset="0"/>
              </a:rPr>
              <a:t>8 </a:t>
            </a:r>
            <a:r>
              <a:rPr lang="de-DE" sz="2200" dirty="0">
                <a:latin typeface="Interval" pitchFamily="50" charset="0"/>
              </a:rPr>
              <a:t>Wochen Mietzeit</a:t>
            </a:r>
          </a:p>
          <a:p>
            <a:pPr marL="0" indent="0">
              <a:buNone/>
            </a:pPr>
            <a:endParaRPr lang="de-DE" sz="2200" dirty="0" smtClean="0">
              <a:latin typeface="Interval" pitchFamily="50" charset="0"/>
            </a:endParaRPr>
          </a:p>
          <a:p>
            <a:pPr marL="0" indent="0">
              <a:buNone/>
            </a:pPr>
            <a:r>
              <a:rPr lang="de-DE" sz="2200" dirty="0" smtClean="0">
                <a:latin typeface="Interval" pitchFamily="50" charset="0"/>
              </a:rPr>
              <a:t>Sie </a:t>
            </a:r>
            <a:r>
              <a:rPr lang="de-DE" sz="2200" dirty="0">
                <a:latin typeface="Interval" pitchFamily="50" charset="0"/>
              </a:rPr>
              <a:t>können die Blickfänger an genehmigten Standorten aufbauen</a:t>
            </a:r>
            <a:r>
              <a:rPr lang="de-DE" sz="2200" dirty="0" smtClean="0">
                <a:latin typeface="Interval" pitchFamily="50" charset="0"/>
              </a:rPr>
              <a:t>.</a:t>
            </a:r>
          </a:p>
          <a:p>
            <a:pPr marL="0" indent="0">
              <a:buNone/>
            </a:pPr>
            <a:endParaRPr lang="de-DE" sz="2100" dirty="0">
              <a:latin typeface="Interval" pitchFamily="50" charset="0"/>
            </a:endParaRPr>
          </a:p>
          <a:p>
            <a:pPr marL="0" indent="0">
              <a:buNone/>
            </a:pPr>
            <a:r>
              <a:rPr lang="de-DE" dirty="0">
                <a:latin typeface="Interval" pitchFamily="50" charset="0"/>
              </a:rPr>
              <a:t>Ab 5 Stück 179</a:t>
            </a:r>
            <a:r>
              <a:rPr lang="de-DE" dirty="0" smtClean="0">
                <a:latin typeface="Interval" pitchFamily="50" charset="0"/>
              </a:rPr>
              <a:t>,-*</a:t>
            </a:r>
            <a:endParaRPr lang="de-DE" dirty="0">
              <a:latin typeface="Interval" pitchFamily="50" charset="0"/>
            </a:endParaRPr>
          </a:p>
          <a:p>
            <a:pPr marL="0" indent="0">
              <a:buNone/>
            </a:pPr>
            <a:endParaRPr lang="de-DE" dirty="0">
              <a:latin typeface="Interval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8504" y="6250086"/>
            <a:ext cx="8922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3E1603"/>
                </a:solidFill>
                <a:latin typeface="Interval" pitchFamily="50" charset="0"/>
              </a:rPr>
              <a:t>Infos &amp; Buchen: www.begeisternderwahlkampf.de/grossflachen.html</a:t>
            </a:r>
          </a:p>
        </p:txBody>
      </p:sp>
    </p:spTree>
    <p:extLst>
      <p:ext uri="{BB962C8B-B14F-4D97-AF65-F5344CB8AC3E}">
        <p14:creationId xmlns:p14="http://schemas.microsoft.com/office/powerpoint/2010/main" val="129821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Drucksachen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096" y="6237312"/>
            <a:ext cx="8915400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 smtClean="0"/>
              <a:t>Infos &amp; bestellen: www.begeisternderwahlkampf.de/drucksachen.html</a:t>
            </a:r>
          </a:p>
          <a:p>
            <a:pPr marL="0" indent="0">
              <a:buNone/>
            </a:pPr>
            <a:endParaRPr lang="de-DE" sz="1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4" t="45408" r="25676" b="23619"/>
          <a:stretch/>
        </p:blipFill>
        <p:spPr bwMode="auto">
          <a:xfrm>
            <a:off x="0" y="1268760"/>
            <a:ext cx="9793354" cy="3499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560513" y="4941168"/>
            <a:ext cx="2664296" cy="1030884"/>
            <a:chOff x="340260" y="1442021"/>
            <a:chExt cx="2932213" cy="1110110"/>
          </a:xfrm>
        </p:grpSpPr>
        <p:sp>
          <p:nvSpPr>
            <p:cNvPr id="5" name="Rectangle 4"/>
            <p:cNvSpPr/>
            <p:nvPr/>
          </p:nvSpPr>
          <p:spPr>
            <a:xfrm>
              <a:off x="340260" y="1628801"/>
              <a:ext cx="293221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en-US" sz="54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7% </a:t>
              </a:r>
              <a:r>
                <a:rPr lang="en-US" sz="5400" b="1" cap="none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MwSt</a:t>
              </a:r>
              <a:endParaRPr lang="en-US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38207" y="1442021"/>
              <a:ext cx="2834266" cy="576064"/>
            </a:xfrm>
            <a:prstGeom prst="rect">
              <a:avLst/>
            </a:prstGeom>
          </p:spPr>
          <p:txBody>
            <a:bodyPr wrap="square">
              <a:prstTxWarp prst="textArchUp">
                <a:avLst>
                  <a:gd name="adj" fmla="val 10459165"/>
                </a:avLst>
              </a:prstTxWarp>
              <a:spAutoFit/>
            </a:bodyPr>
            <a:lstStyle/>
            <a:p>
              <a:pPr algn="ctr"/>
              <a:r>
                <a:rPr lang="en-US" sz="32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So </a:t>
              </a:r>
              <a:r>
                <a:rPr lang="en-US" sz="3200" b="1" cap="none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zahlen</a:t>
              </a:r>
              <a:r>
                <a:rPr lang="en-US" sz="32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</a:t>
              </a:r>
              <a:r>
                <a:rPr lang="en-US" sz="3200" b="1" cap="none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Sie</a:t>
              </a:r>
              <a:r>
                <a:rPr lang="en-US" sz="32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</a:t>
              </a:r>
              <a:r>
                <a:rPr lang="en-US" sz="3200" b="1" cap="none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nur</a:t>
              </a:r>
              <a:r>
                <a:rPr lang="en-US" sz="3200" b="1" cap="none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 </a:t>
              </a:r>
              <a:endParaRPr lang="de-DE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7109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Werbeartikel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800" y="5229200"/>
            <a:ext cx="8915400" cy="8206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Große Auswahl für Ihre Werbeaktionen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36836" y="2581771"/>
            <a:ext cx="9229476" cy="2159297"/>
            <a:chOff x="436836" y="2581771"/>
            <a:chExt cx="9229476" cy="2159297"/>
          </a:xfrm>
        </p:grpSpPr>
        <p:pic>
          <p:nvPicPr>
            <p:cNvPr id="7172" name="Picture 4" descr="Einkaufschip mit Karabiner - Begeisternder-Wahlkampf.d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2920" y="2708920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0" name="Picture 2" descr="Roll-Up Display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836" y="2708920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Beachfla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56" r="20156"/>
            <a:stretch/>
          </p:blipFill>
          <p:spPr bwMode="auto">
            <a:xfrm>
              <a:off x="1942580" y="2708920"/>
              <a:ext cx="1137048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Luftballons - Begeisternder-Wahlkampf.de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6312" y="2708920"/>
              <a:ext cx="1905000" cy="190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8" name="Picture 10" descr="Displayreiniger - Begeisternder-Wahlkampf.d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556" y="2947045"/>
              <a:ext cx="1905000" cy="1428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0" name="Picture 12" descr="Gehäusefarben - Begeisternder-Wahlkampf.de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790"/>
            <a:stretch/>
          </p:blipFill>
          <p:spPr bwMode="auto">
            <a:xfrm>
              <a:off x="7761312" y="2581771"/>
              <a:ext cx="1905000" cy="2159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488504" y="6246604"/>
            <a:ext cx="8382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latin typeface="Interval" pitchFamily="50" charset="0"/>
              </a:rPr>
              <a:t>Infos &amp; Bestellen: www.begeisternderwahlkampf.de/promotion.html</a:t>
            </a:r>
            <a:endParaRPr lang="de-DE" dirty="0">
              <a:latin typeface="Interva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19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Kontakt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3284984"/>
            <a:ext cx="8915400" cy="2841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b="1" dirty="0" smtClean="0"/>
              <a:t>Begeisternder-Wahlkampf.de</a:t>
            </a:r>
            <a:br>
              <a:rPr lang="de-DE" sz="2000" b="1" dirty="0" smtClean="0"/>
            </a:br>
            <a:r>
              <a:rPr lang="de-DE" sz="2000" dirty="0" smtClean="0"/>
              <a:t>Friedrichstraße 200</a:t>
            </a:r>
            <a:br>
              <a:rPr lang="de-DE" sz="2000" dirty="0" smtClean="0"/>
            </a:br>
            <a:r>
              <a:rPr lang="de-DE" sz="2000" dirty="0" smtClean="0"/>
              <a:t>10117 Berlin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 smtClean="0"/>
              <a:t>www.begeisternder-wahlkampf.de</a:t>
            </a:r>
            <a:r>
              <a:rPr lang="de-DE" sz="2000" dirty="0"/>
              <a:t/>
            </a:r>
            <a:br>
              <a:rPr lang="de-DE" sz="2000" dirty="0"/>
            </a:br>
            <a:r>
              <a:rPr lang="de-DE" sz="2000" dirty="0" smtClean="0"/>
              <a:t>030 – 46724785 – 0</a:t>
            </a:r>
            <a:br>
              <a:rPr lang="de-DE" sz="2000" dirty="0" smtClean="0"/>
            </a:br>
            <a:r>
              <a:rPr lang="de-DE" sz="2000" dirty="0" smtClean="0"/>
              <a:t>fragen@begeisternder-wahlkampf.de</a:t>
            </a:r>
          </a:p>
          <a:p>
            <a:pPr marL="0" indent="0">
              <a:buNone/>
            </a:pPr>
            <a:r>
              <a:rPr lang="de-DE" sz="2000" dirty="0" smtClean="0"/>
              <a:t>www.fb.com/wahlkampf 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55339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A4 Paper (210x297 mm)</PresentationFormat>
  <Paragraphs>55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Ihre Wahlkampf-Zentrale im Internet</vt:lpstr>
      <vt:lpstr>Der Vertrauensbonus</vt:lpstr>
      <vt:lpstr>Spendenbriefe</vt:lpstr>
      <vt:lpstr>Das Vordermann-Plakat</vt:lpstr>
      <vt:lpstr>Der Blickfänger</vt:lpstr>
      <vt:lpstr>Der Blickfänger</vt:lpstr>
      <vt:lpstr>Drucksachen</vt:lpstr>
      <vt:lpstr>Werbeartikel</vt:lpstr>
      <vt:lpstr>Kontakt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christian</dc:creator>
  <cp:lastModifiedBy>christian</cp:lastModifiedBy>
  <cp:revision>9</cp:revision>
  <dcterms:created xsi:type="dcterms:W3CDTF">2015-09-01T09:47:48Z</dcterms:created>
  <dcterms:modified xsi:type="dcterms:W3CDTF">2015-09-01T11:09:49Z</dcterms:modified>
</cp:coreProperties>
</file>